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8" r:id="rId3"/>
    <p:sldId id="287" r:id="rId4"/>
    <p:sldId id="259" r:id="rId5"/>
    <p:sldId id="258" r:id="rId6"/>
    <p:sldId id="257" r:id="rId7"/>
    <p:sldId id="260" r:id="rId8"/>
    <p:sldId id="263" r:id="rId9"/>
    <p:sldId id="264" r:id="rId10"/>
    <p:sldId id="261" r:id="rId11"/>
    <p:sldId id="265" r:id="rId12"/>
    <p:sldId id="267" r:id="rId13"/>
    <p:sldId id="282" r:id="rId14"/>
    <p:sldId id="268" r:id="rId15"/>
    <p:sldId id="290" r:id="rId16"/>
    <p:sldId id="269" r:id="rId17"/>
    <p:sldId id="289" r:id="rId18"/>
    <p:sldId id="270" r:id="rId19"/>
    <p:sldId id="271" r:id="rId20"/>
    <p:sldId id="283" r:id="rId21"/>
    <p:sldId id="286" r:id="rId22"/>
    <p:sldId id="284" r:id="rId23"/>
    <p:sldId id="262" r:id="rId24"/>
    <p:sldId id="272" r:id="rId25"/>
    <p:sldId id="273" r:id="rId26"/>
    <p:sldId id="274" r:id="rId27"/>
    <p:sldId id="275" r:id="rId28"/>
    <p:sldId id="277" r:id="rId29"/>
    <p:sldId id="279" r:id="rId30"/>
    <p:sldId id="276" r:id="rId31"/>
    <p:sldId id="280" r:id="rId32"/>
    <p:sldId id="278" r:id="rId33"/>
    <p:sldId id="281"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44FA2-C8DA-49DB-BE37-9898174F13E9}" type="datetimeFigureOut">
              <a:rPr lang="en-US" smtClean="0"/>
              <a:t>9/23/2015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3E8BE5-15EE-4373-9DC4-319C88E9791E}" type="slidenum">
              <a:rPr lang="en-US" smtClean="0"/>
              <a:t>‹#›</a:t>
            </a:fld>
            <a:endParaRPr lang="en-US"/>
          </a:p>
        </p:txBody>
      </p:sp>
    </p:spTree>
    <p:extLst>
      <p:ext uri="{BB962C8B-B14F-4D97-AF65-F5344CB8AC3E}">
        <p14:creationId xmlns:p14="http://schemas.microsoft.com/office/powerpoint/2010/main" val="414460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39DD7B5-0CF1-4268-8ECD-3FA16D976E49}" type="datetimeFigureOut">
              <a:rPr lang="en-US" smtClean="0"/>
              <a:t>9/23/2015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A1B4610-443A-4D2F-8C4F-B3463AA9882E}"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9DD7B5-0CF1-4268-8ECD-3FA16D976E49}" type="datetimeFigureOut">
              <a:rPr lang="en-US" smtClean="0"/>
              <a:t>9/23/2015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1B4610-443A-4D2F-8C4F-B3463AA988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9DD7B5-0CF1-4268-8ECD-3FA16D976E49}" type="datetimeFigureOut">
              <a:rPr lang="en-US" smtClean="0"/>
              <a:t>9/23/2015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1B4610-443A-4D2F-8C4F-B3463AA988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9DD7B5-0CF1-4268-8ECD-3FA16D976E49}" type="datetimeFigureOut">
              <a:rPr lang="en-US" smtClean="0"/>
              <a:t>9/23/2015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1B4610-443A-4D2F-8C4F-B3463AA988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39DD7B5-0CF1-4268-8ECD-3FA16D976E49}" type="datetimeFigureOut">
              <a:rPr lang="en-US" smtClean="0"/>
              <a:t>9/23/2015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A1B4610-443A-4D2F-8C4F-B3463AA9882E}"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9DD7B5-0CF1-4268-8ECD-3FA16D976E49}" type="datetimeFigureOut">
              <a:rPr lang="en-US" smtClean="0"/>
              <a:t>9/23/2015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A1B4610-443A-4D2F-8C4F-B3463AA9882E}"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9DD7B5-0CF1-4268-8ECD-3FA16D976E49}" type="datetimeFigureOut">
              <a:rPr lang="en-US" smtClean="0"/>
              <a:t>9/23/2015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A1B4610-443A-4D2F-8C4F-B3463AA988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39DD7B5-0CF1-4268-8ECD-3FA16D976E49}" type="datetimeFigureOut">
              <a:rPr lang="en-US" smtClean="0"/>
              <a:t>9/23/2015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A1B4610-443A-4D2F-8C4F-B3463AA9882E}"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9DD7B5-0CF1-4268-8ECD-3FA16D976E49}" type="datetimeFigureOut">
              <a:rPr lang="en-US" smtClean="0"/>
              <a:t>9/23/2015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A1B4610-443A-4D2F-8C4F-B3463AA988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39DD7B5-0CF1-4268-8ECD-3FA16D976E49}" type="datetimeFigureOut">
              <a:rPr lang="en-US" smtClean="0"/>
              <a:t>9/23/2015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A1B4610-443A-4D2F-8C4F-B3463AA9882E}"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39DD7B5-0CF1-4268-8ECD-3FA16D976E49}" type="datetimeFigureOut">
              <a:rPr lang="en-US" smtClean="0"/>
              <a:t>9/23/2015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A1B4610-443A-4D2F-8C4F-B3463AA9882E}"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39DD7B5-0CF1-4268-8ECD-3FA16D976E49}" type="datetimeFigureOut">
              <a:rPr lang="en-US" smtClean="0"/>
              <a:t>9/23/2015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A1B4610-443A-4D2F-8C4F-B3463AA9882E}"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 It’s not Quite Everywhere!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415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Some Places it is Not</a:t>
            </a:r>
            <a:endParaRPr lang="en-US" dirty="0"/>
          </a:p>
        </p:txBody>
      </p:sp>
      <p:sp>
        <p:nvSpPr>
          <p:cNvPr id="3" name="Content Placeholder 2"/>
          <p:cNvSpPr>
            <a:spLocks noGrp="1"/>
          </p:cNvSpPr>
          <p:nvPr>
            <p:ph idx="1"/>
          </p:nvPr>
        </p:nvSpPr>
        <p:spPr/>
        <p:txBody>
          <a:bodyPr/>
          <a:lstStyle/>
          <a:p>
            <a:r>
              <a:rPr lang="en-US" dirty="0" smtClean="0"/>
              <a:t>In the Present</a:t>
            </a:r>
          </a:p>
          <a:p>
            <a:r>
              <a:rPr lang="en-US" dirty="0" smtClean="0"/>
              <a:t>In the Past</a:t>
            </a:r>
            <a:endParaRPr lang="en-US" dirty="0"/>
          </a:p>
        </p:txBody>
      </p:sp>
    </p:spTree>
    <p:extLst>
      <p:ext uri="{BB962C8B-B14F-4D97-AF65-F5344CB8AC3E}">
        <p14:creationId xmlns:p14="http://schemas.microsoft.com/office/powerpoint/2010/main" val="2843320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is Not in the Past</a:t>
            </a:r>
            <a:endParaRPr lang="en-US" dirty="0"/>
          </a:p>
        </p:txBody>
      </p:sp>
      <p:sp>
        <p:nvSpPr>
          <p:cNvPr id="3" name="Content Placeholder 2"/>
          <p:cNvSpPr>
            <a:spLocks noGrp="1"/>
          </p:cNvSpPr>
          <p:nvPr>
            <p:ph idx="1"/>
          </p:nvPr>
        </p:nvSpPr>
        <p:spPr/>
        <p:txBody>
          <a:bodyPr/>
          <a:lstStyle/>
          <a:p>
            <a:pPr marL="0" indent="0">
              <a:buNone/>
            </a:pPr>
            <a:r>
              <a:rPr lang="en-US" dirty="0"/>
              <a:t>“Given that evolution, according to Darwin, was in a continual state of motion… it followed logically that the fossil record should be rife with example of transitional forms leading from the less to the more evolved.” – J. </a:t>
            </a:r>
            <a:r>
              <a:rPr lang="en-US" dirty="0" smtClean="0"/>
              <a:t>Schwartz (Evolutionist)</a:t>
            </a:r>
            <a:endParaRPr lang="en-US" dirty="0"/>
          </a:p>
        </p:txBody>
      </p:sp>
    </p:spTree>
    <p:extLst>
      <p:ext uri="{BB962C8B-B14F-4D97-AF65-F5344CB8AC3E}">
        <p14:creationId xmlns:p14="http://schemas.microsoft.com/office/powerpoint/2010/main" val="3761887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is Not in the Past</a:t>
            </a:r>
            <a:endParaRPr lang="en-US" dirty="0"/>
          </a:p>
        </p:txBody>
      </p:sp>
      <p:sp>
        <p:nvSpPr>
          <p:cNvPr id="3" name="Content Placeholder 2"/>
          <p:cNvSpPr>
            <a:spLocks noGrp="1"/>
          </p:cNvSpPr>
          <p:nvPr>
            <p:ph idx="1"/>
          </p:nvPr>
        </p:nvSpPr>
        <p:spPr/>
        <p:txBody>
          <a:bodyPr/>
          <a:lstStyle/>
          <a:p>
            <a:pPr marL="0" lvl="3" indent="0">
              <a:buNone/>
            </a:pPr>
            <a:r>
              <a:rPr lang="en-US" sz="3200" dirty="0"/>
              <a:t>“Instead of filling in the gaps in the fossil record with so-called missing links, most paleontologists found themselves facing a situation in which there were only gaps in the fossil record, with no evidence of transformational intermediates between documented fossil species.” </a:t>
            </a:r>
            <a:r>
              <a:rPr lang="en-US" sz="3200" dirty="0" smtClean="0"/>
              <a:t>– J. Schwartz</a:t>
            </a:r>
            <a:endParaRPr lang="en-US" sz="3200" dirty="0"/>
          </a:p>
          <a:p>
            <a:pPr marL="0" indent="0">
              <a:buNone/>
            </a:pPr>
            <a:endParaRPr lang="en-US" dirty="0"/>
          </a:p>
        </p:txBody>
      </p:sp>
    </p:spTree>
    <p:extLst>
      <p:ext uri="{BB962C8B-B14F-4D97-AF65-F5344CB8AC3E}">
        <p14:creationId xmlns:p14="http://schemas.microsoft.com/office/powerpoint/2010/main" val="1888135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is Not in the Past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 fully agree with your comments on the lack of direct illustration of evolutionary transitions in my book. If I knew of any, fossil or living, I would certainly have included them. … You say that I should at least “show a photo of the fossil from which each type of organism was derived.” </a:t>
            </a:r>
            <a:r>
              <a:rPr lang="en-US" i="1" dirty="0" smtClean="0">
                <a:effectLst/>
              </a:rPr>
              <a:t>I will lay it on the line—there is not one such fossil for which one could make a watertight argument</a:t>
            </a:r>
            <a:r>
              <a:rPr lang="en-US" dirty="0" smtClean="0"/>
              <a:t>.” – Dr. </a:t>
            </a:r>
            <a:r>
              <a:rPr lang="en-US" dirty="0"/>
              <a:t>Colin Patterson, </a:t>
            </a:r>
            <a:r>
              <a:rPr lang="en-US" dirty="0" smtClean="0"/>
              <a:t>senior </a:t>
            </a:r>
            <a:r>
              <a:rPr lang="en-US" dirty="0"/>
              <a:t>paleontologist </a:t>
            </a:r>
            <a:r>
              <a:rPr lang="en-US" dirty="0" smtClean="0"/>
              <a:t>at </a:t>
            </a:r>
            <a:r>
              <a:rPr lang="en-US" dirty="0"/>
              <a:t>the </a:t>
            </a:r>
            <a:r>
              <a:rPr lang="en-US" dirty="0" smtClean="0"/>
              <a:t>British </a:t>
            </a:r>
            <a:r>
              <a:rPr lang="en-US" dirty="0"/>
              <a:t>Museum of Natural History</a:t>
            </a:r>
            <a:r>
              <a:rPr lang="en-US" dirty="0" smtClean="0"/>
              <a:t>.</a:t>
            </a:r>
            <a:endParaRPr lang="en-US" dirty="0"/>
          </a:p>
        </p:txBody>
      </p:sp>
    </p:spTree>
    <p:extLst>
      <p:ext uri="{BB962C8B-B14F-4D97-AF65-F5344CB8AC3E}">
        <p14:creationId xmlns:p14="http://schemas.microsoft.com/office/powerpoint/2010/main" val="929034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is Not in the Past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Leslie </a:t>
            </a:r>
            <a:r>
              <a:rPr lang="en-US" dirty="0" err="1" smtClean="0"/>
              <a:t>Orgel</a:t>
            </a:r>
            <a:r>
              <a:rPr lang="en-US" dirty="0" smtClean="0"/>
              <a:t>, evolutionist, discussing the chicken-and-egg problem of proteins and RNA: </a:t>
            </a:r>
          </a:p>
          <a:p>
            <a:pPr marL="0" indent="0">
              <a:buNone/>
            </a:pPr>
            <a:r>
              <a:rPr lang="en-US" dirty="0" smtClean="0"/>
              <a:t>“And </a:t>
            </a:r>
            <a:r>
              <a:rPr lang="en-US" dirty="0"/>
              <a:t>so, at first glance, one might have to conclude that </a:t>
            </a:r>
            <a:r>
              <a:rPr lang="en-US" dirty="0" smtClean="0"/>
              <a:t>life </a:t>
            </a:r>
            <a:r>
              <a:rPr lang="en-US" dirty="0"/>
              <a:t>could never, in fact, have originated by chemical means.”</a:t>
            </a:r>
          </a:p>
          <a:p>
            <a:pPr marL="0" indent="0">
              <a:buNone/>
            </a:pPr>
            <a:r>
              <a:rPr lang="en-US" dirty="0"/>
              <a:t>He finally makes a guess that RNA must have come first, but admits, “The precise events giving rise to the RNA world remain unclear…investigators have proposed many hypotheses, but evidence in favor of each of them is fragmentary at best.”</a:t>
            </a:r>
          </a:p>
          <a:p>
            <a:endParaRPr lang="en-US" dirty="0"/>
          </a:p>
        </p:txBody>
      </p:sp>
    </p:spTree>
    <p:extLst>
      <p:ext uri="{BB962C8B-B14F-4D97-AF65-F5344CB8AC3E}">
        <p14:creationId xmlns:p14="http://schemas.microsoft.com/office/powerpoint/2010/main" val="377349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t>
            </a:r>
            <a:endParaRPr lang="en-US" sz="7200" dirty="0"/>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46196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68070"/>
            <a:ext cx="5105400" cy="390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rved Up Arrow 3"/>
          <p:cNvSpPr/>
          <p:nvPr/>
        </p:nvSpPr>
        <p:spPr>
          <a:xfrm rot="2323276">
            <a:off x="673445" y="3428075"/>
            <a:ext cx="5324373" cy="260873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6977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is Not in the Past</a:t>
            </a:r>
            <a:endParaRPr lang="en-US" dirty="0"/>
          </a:p>
        </p:txBody>
      </p:sp>
      <p:sp>
        <p:nvSpPr>
          <p:cNvPr id="3" name="Content Placeholder 2"/>
          <p:cNvSpPr>
            <a:spLocks noGrp="1"/>
          </p:cNvSpPr>
          <p:nvPr>
            <p:ph idx="1"/>
          </p:nvPr>
        </p:nvSpPr>
        <p:spPr/>
        <p:txBody>
          <a:bodyPr/>
          <a:lstStyle/>
          <a:p>
            <a:pPr marL="0" indent="0">
              <a:buNone/>
            </a:pPr>
            <a:r>
              <a:rPr lang="en-US" dirty="0" smtClean="0"/>
              <a:t>Stephen Jay Gould, on the rise of invertebrates from single-celled organisms: </a:t>
            </a:r>
            <a:r>
              <a:rPr lang="en-US" dirty="0"/>
              <a:t>“The Cambrian explosion was the most remarkable and puzzling event in the history of life.”</a:t>
            </a:r>
          </a:p>
        </p:txBody>
      </p:sp>
    </p:spTree>
    <p:extLst>
      <p:ext uri="{BB962C8B-B14F-4D97-AF65-F5344CB8AC3E}">
        <p14:creationId xmlns:p14="http://schemas.microsoft.com/office/powerpoint/2010/main" val="188680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a:t>
            </a:r>
            <a:endParaRPr lang="en-US" sz="6600" dirty="0"/>
          </a:p>
        </p:txBody>
      </p:sp>
      <p:sp>
        <p:nvSpPr>
          <p:cNvPr id="3" name="Content Placeholder 2"/>
          <p:cNvSpPr>
            <a:spLocks noGrp="1"/>
          </p:cNvSpPr>
          <p:nvPr>
            <p:ph idx="1"/>
          </p:nvPr>
        </p:nvSpPr>
        <p:spPr/>
        <p:txBody>
          <a:bodyPr/>
          <a:lstStyle/>
          <a:p>
            <a:endParaRPr lang="en-US" dirty="0"/>
          </a:p>
        </p:txBody>
      </p:sp>
      <p:pic>
        <p:nvPicPr>
          <p:cNvPr id="3076" name="Picture 4" descr="http://www.fukubonsai.com/Micro-Lobster%20images/Hoover_spiny_lobster_4x4.72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90282"/>
            <a:ext cx="4038600" cy="40245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8000"/>
            <a:ext cx="4693367"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rved Up Arrow 6"/>
          <p:cNvSpPr/>
          <p:nvPr/>
        </p:nvSpPr>
        <p:spPr>
          <a:xfrm rot="2323276">
            <a:off x="446152" y="4097605"/>
            <a:ext cx="4354242" cy="2122848"/>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7582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is Not in the Past</a:t>
            </a:r>
            <a:endParaRPr lang="en-US" dirty="0"/>
          </a:p>
        </p:txBody>
      </p:sp>
      <p:sp>
        <p:nvSpPr>
          <p:cNvPr id="3" name="Content Placeholder 2"/>
          <p:cNvSpPr>
            <a:spLocks noGrp="1"/>
          </p:cNvSpPr>
          <p:nvPr>
            <p:ph idx="1"/>
          </p:nvPr>
        </p:nvSpPr>
        <p:spPr/>
        <p:txBody>
          <a:bodyPr/>
          <a:lstStyle/>
          <a:p>
            <a:pPr marL="0" lvl="5" indent="0">
              <a:buNone/>
            </a:pPr>
            <a:r>
              <a:rPr lang="en-US" sz="3200" dirty="0" smtClean="0"/>
              <a:t>J. Long, on the origin of fish: </a:t>
            </a:r>
            <a:r>
              <a:rPr lang="en-US" sz="3200" dirty="0"/>
              <a:t>“The transition from spineless invertebrates to the first backboned fishes is still shrouded in mystery, and many theories abound.” </a:t>
            </a:r>
            <a:r>
              <a:rPr lang="en-US" sz="3200" dirty="0" smtClean="0"/>
              <a:t>- </a:t>
            </a:r>
            <a:r>
              <a:rPr lang="en-US" sz="3200" u="sng" dirty="0" smtClean="0"/>
              <a:t>The </a:t>
            </a:r>
            <a:r>
              <a:rPr lang="en-US" sz="3200" u="sng" dirty="0"/>
              <a:t>Rise of Fishes</a:t>
            </a:r>
            <a:endParaRPr lang="en-US" sz="3200" dirty="0"/>
          </a:p>
          <a:p>
            <a:endParaRPr lang="en-US" dirty="0"/>
          </a:p>
        </p:txBody>
      </p:sp>
    </p:spTree>
    <p:extLst>
      <p:ext uri="{BB962C8B-B14F-4D97-AF65-F5344CB8AC3E}">
        <p14:creationId xmlns:p14="http://schemas.microsoft.com/office/powerpoint/2010/main" val="106660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is Not in the Past</a:t>
            </a:r>
            <a:endParaRPr lang="en-US" dirty="0"/>
          </a:p>
        </p:txBody>
      </p:sp>
      <p:sp>
        <p:nvSpPr>
          <p:cNvPr id="3" name="Content Placeholder 2"/>
          <p:cNvSpPr>
            <a:spLocks noGrp="1"/>
          </p:cNvSpPr>
          <p:nvPr>
            <p:ph idx="1"/>
          </p:nvPr>
        </p:nvSpPr>
        <p:spPr/>
        <p:txBody>
          <a:bodyPr/>
          <a:lstStyle/>
          <a:p>
            <a:pPr marL="0" indent="0">
              <a:buNone/>
            </a:pPr>
            <a:r>
              <a:rPr lang="en-US" dirty="0" smtClean="0"/>
              <a:t>Niles </a:t>
            </a:r>
            <a:r>
              <a:rPr lang="en-US" dirty="0"/>
              <a:t>Eldridge </a:t>
            </a:r>
            <a:r>
              <a:rPr lang="en-US" dirty="0" smtClean="0"/>
              <a:t>on the lack of transitional forms in the fossil record: “It </a:t>
            </a:r>
            <a:r>
              <a:rPr lang="en-US" dirty="0"/>
              <a:t>is a simple ineluctable truth that virtually all members of a biota remain basically stable, with minor fluctuations, throughout their durations</a:t>
            </a:r>
            <a:r>
              <a:rPr lang="en-US" dirty="0" smtClean="0"/>
              <a:t>…” – </a:t>
            </a:r>
            <a:r>
              <a:rPr lang="en-US" u="sng" dirty="0" smtClean="0"/>
              <a:t>The Pattern of Evolution</a:t>
            </a:r>
            <a:endParaRPr lang="en-US" dirty="0"/>
          </a:p>
        </p:txBody>
      </p:sp>
    </p:spTree>
    <p:extLst>
      <p:ext uri="{BB962C8B-B14F-4D97-AF65-F5344CB8AC3E}">
        <p14:creationId xmlns:p14="http://schemas.microsoft.com/office/powerpoint/2010/main" val="77910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500"/>
          <a:stretch/>
        </p:blipFill>
        <p:spPr bwMode="auto">
          <a:xfrm>
            <a:off x="609600" y="457200"/>
            <a:ext cx="5257800" cy="614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808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Evolution?</a:t>
            </a:r>
            <a:endParaRPr lang="en-US" dirty="0"/>
          </a:p>
        </p:txBody>
      </p:sp>
      <p:sp>
        <p:nvSpPr>
          <p:cNvPr id="3" name="Content Placeholder 2"/>
          <p:cNvSpPr>
            <a:spLocks noGrp="1"/>
          </p:cNvSpPr>
          <p:nvPr>
            <p:ph idx="1"/>
          </p:nvPr>
        </p:nvSpPr>
        <p:spPr/>
        <p:txBody>
          <a:bodyPr>
            <a:normAutofit/>
          </a:bodyPr>
          <a:lstStyle/>
          <a:p>
            <a:pPr marL="0" lvl="2" indent="0">
              <a:buNone/>
            </a:pPr>
            <a:r>
              <a:rPr lang="en-US" sz="3200" dirty="0" smtClean="0"/>
              <a:t>Evolution is </a:t>
            </a:r>
            <a:r>
              <a:rPr lang="en-US" sz="3200" dirty="0"/>
              <a:t>a </a:t>
            </a:r>
            <a:r>
              <a:rPr lang="en-US" sz="3200" dirty="0" smtClean="0"/>
              <a:t>unproven </a:t>
            </a:r>
            <a:r>
              <a:rPr lang="en-US" sz="3200" dirty="0"/>
              <a:t>hypothesis that has only survived into modern times because of the lack of any better hypothesis that could explain the origins of living creatures without the action of a Divine </a:t>
            </a:r>
            <a:r>
              <a:rPr lang="en-US" sz="3200" dirty="0" smtClean="0"/>
              <a:t>Creator.</a:t>
            </a:r>
            <a:endParaRPr lang="en-US" sz="3200" dirty="0"/>
          </a:p>
          <a:p>
            <a:endParaRPr lang="en-US" sz="4000" dirty="0"/>
          </a:p>
        </p:txBody>
      </p:sp>
    </p:spTree>
    <p:extLst>
      <p:ext uri="{BB962C8B-B14F-4D97-AF65-F5344CB8AC3E}">
        <p14:creationId xmlns:p14="http://schemas.microsoft.com/office/powerpoint/2010/main" val="2699648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It’s not Quite Everywhere</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0" indent="0">
              <a:buNone/>
            </a:pPr>
            <a:r>
              <a:rPr lang="en-US" dirty="0" smtClean="0"/>
              <a:t>‘… One morning I woke up … and it struck me that I had been working on this stuff [evolution] for twenty years, and there was not one thing I knew about it…That was quite a shock that one could be misled for so long … I’ve tried putting a simple question to various people and groups of people: </a:t>
            </a:r>
            <a:r>
              <a:rPr lang="en-US" b="1" dirty="0" smtClean="0">
                <a:effectLst/>
              </a:rPr>
              <a:t>“Can you tell me anything you know about evolution, any one thing that you think is true?”</a:t>
            </a:r>
            <a:r>
              <a:rPr lang="en-US" dirty="0" smtClean="0"/>
              <a:t>.’– Dr. Colin Patterson, senior paleontologist at the British Museum of Natural History.</a:t>
            </a:r>
          </a:p>
          <a:p>
            <a:pPr marL="0" indent="0">
              <a:buNone/>
            </a:pPr>
            <a:endParaRPr lang="en-US" baseline="30000" dirty="0" smtClean="0"/>
          </a:p>
          <a:p>
            <a:pPr marL="0" indent="0">
              <a:buNone/>
            </a:pPr>
            <a:endParaRPr lang="en-US" dirty="0"/>
          </a:p>
        </p:txBody>
      </p:sp>
    </p:spTree>
    <p:extLst>
      <p:ext uri="{BB962C8B-B14F-4D97-AF65-F5344CB8AC3E}">
        <p14:creationId xmlns:p14="http://schemas.microsoft.com/office/powerpoint/2010/main" val="1584984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It’s not Quite Everywhere</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buNone/>
            </a:pPr>
            <a:r>
              <a:rPr lang="en-US" b="1" dirty="0" smtClean="0">
                <a:effectLst/>
              </a:rPr>
              <a:t>“Can you tell me anything you know about evolution, any one thing that you think is true?”</a:t>
            </a:r>
            <a:r>
              <a:rPr lang="en-US" dirty="0" smtClean="0"/>
              <a:t> I tried that question on the geology staff in the Field Museum of Natural History, and the only answer I got was silence. I tried it on the members of the Evolutionary Morphology Seminar in the University of Chicago … and all I got there was silence for a long time, and then eventually one person said: </a:t>
            </a:r>
            <a:r>
              <a:rPr lang="en-US" b="1" dirty="0" smtClean="0">
                <a:effectLst/>
              </a:rPr>
              <a:t>“Yes, I do know one thing. It ought not to be taught in high school.”</a:t>
            </a:r>
            <a:r>
              <a:rPr lang="en-US" dirty="0" smtClean="0"/>
              <a:t>.’– Dr. Colin Patterson, senior paleontologist at the British Museum of Natural History.</a:t>
            </a:r>
          </a:p>
          <a:p>
            <a:pPr marL="0" indent="0">
              <a:buNone/>
            </a:pPr>
            <a:endParaRPr lang="en-US" baseline="30000" dirty="0" smtClean="0"/>
          </a:p>
          <a:p>
            <a:pPr marL="0" indent="0">
              <a:buNone/>
            </a:pPr>
            <a:endParaRPr lang="en-US" dirty="0"/>
          </a:p>
        </p:txBody>
      </p:sp>
    </p:spTree>
    <p:extLst>
      <p:ext uri="{BB962C8B-B14F-4D97-AF65-F5344CB8AC3E}">
        <p14:creationId xmlns:p14="http://schemas.microsoft.com/office/powerpoint/2010/main" val="376783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Some Places it is Not</a:t>
            </a:r>
            <a:endParaRPr lang="en-US" dirty="0"/>
          </a:p>
        </p:txBody>
      </p:sp>
      <p:sp>
        <p:nvSpPr>
          <p:cNvPr id="3" name="Content Placeholder 2"/>
          <p:cNvSpPr>
            <a:spLocks noGrp="1"/>
          </p:cNvSpPr>
          <p:nvPr>
            <p:ph idx="1"/>
          </p:nvPr>
        </p:nvSpPr>
        <p:spPr/>
        <p:txBody>
          <a:bodyPr/>
          <a:lstStyle/>
          <a:p>
            <a:r>
              <a:rPr lang="en-US" dirty="0" smtClean="0"/>
              <a:t>In the Present</a:t>
            </a:r>
          </a:p>
          <a:p>
            <a:r>
              <a:rPr lang="en-US" dirty="0" smtClean="0"/>
              <a:t>In the Past</a:t>
            </a:r>
          </a:p>
          <a:p>
            <a:r>
              <a:rPr lang="en-US" dirty="0" smtClean="0"/>
              <a:t>In the Scriptures</a:t>
            </a:r>
            <a:endParaRPr lang="en-US" dirty="0"/>
          </a:p>
        </p:txBody>
      </p:sp>
    </p:spTree>
    <p:extLst>
      <p:ext uri="{BB962C8B-B14F-4D97-AF65-F5344CB8AC3E}">
        <p14:creationId xmlns:p14="http://schemas.microsoft.com/office/powerpoint/2010/main" val="284332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Attempts to Make Room for Evolution in the Bible</a:t>
            </a:r>
            <a:endParaRPr lang="en-US" dirty="0"/>
          </a:p>
        </p:txBody>
      </p:sp>
      <p:sp>
        <p:nvSpPr>
          <p:cNvPr id="3" name="Content Placeholder 2"/>
          <p:cNvSpPr>
            <a:spLocks noGrp="1"/>
          </p:cNvSpPr>
          <p:nvPr>
            <p:ph idx="1"/>
          </p:nvPr>
        </p:nvSpPr>
        <p:spPr/>
        <p:txBody>
          <a:bodyPr/>
          <a:lstStyle/>
          <a:p>
            <a:r>
              <a:rPr lang="en-US" dirty="0" smtClean="0"/>
              <a:t>The Allegory/Myth Theory</a:t>
            </a:r>
            <a:endParaRPr lang="en-US" dirty="0"/>
          </a:p>
        </p:txBody>
      </p:sp>
    </p:spTree>
    <p:extLst>
      <p:ext uri="{BB962C8B-B14F-4D97-AF65-F5344CB8AC3E}">
        <p14:creationId xmlns:p14="http://schemas.microsoft.com/office/powerpoint/2010/main" val="3999437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Attempts to Make Room for Evolution in the Bible</a:t>
            </a:r>
            <a:endParaRPr lang="en-US" dirty="0"/>
          </a:p>
        </p:txBody>
      </p:sp>
      <p:sp>
        <p:nvSpPr>
          <p:cNvPr id="3" name="Content Placeholder 2"/>
          <p:cNvSpPr>
            <a:spLocks noGrp="1"/>
          </p:cNvSpPr>
          <p:nvPr>
            <p:ph idx="1"/>
          </p:nvPr>
        </p:nvSpPr>
        <p:spPr/>
        <p:txBody>
          <a:bodyPr/>
          <a:lstStyle/>
          <a:p>
            <a:r>
              <a:rPr lang="en-US" dirty="0" smtClean="0"/>
              <a:t>The Allegory/Myth Theory</a:t>
            </a:r>
          </a:p>
          <a:p>
            <a:r>
              <a:rPr lang="en-US" dirty="0" smtClean="0"/>
              <a:t>The Day-Age Theory</a:t>
            </a:r>
            <a:endParaRPr lang="en-US" dirty="0"/>
          </a:p>
        </p:txBody>
      </p:sp>
    </p:spTree>
    <p:extLst>
      <p:ext uri="{BB962C8B-B14F-4D97-AF65-F5344CB8AC3E}">
        <p14:creationId xmlns:p14="http://schemas.microsoft.com/office/powerpoint/2010/main" val="707313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Attempts to Make Room for Evolution in the Bible</a:t>
            </a:r>
            <a:endParaRPr lang="en-US" dirty="0"/>
          </a:p>
        </p:txBody>
      </p:sp>
      <p:sp>
        <p:nvSpPr>
          <p:cNvPr id="3" name="Content Placeholder 2"/>
          <p:cNvSpPr>
            <a:spLocks noGrp="1"/>
          </p:cNvSpPr>
          <p:nvPr>
            <p:ph idx="1"/>
          </p:nvPr>
        </p:nvSpPr>
        <p:spPr/>
        <p:txBody>
          <a:bodyPr/>
          <a:lstStyle/>
          <a:p>
            <a:r>
              <a:rPr lang="en-US" dirty="0" smtClean="0"/>
              <a:t>The Allegory/Myth Theory</a:t>
            </a:r>
          </a:p>
          <a:p>
            <a:r>
              <a:rPr lang="en-US" dirty="0" smtClean="0"/>
              <a:t>The Day-Age Theory</a:t>
            </a:r>
          </a:p>
          <a:p>
            <a:r>
              <a:rPr lang="en-US" dirty="0" smtClean="0"/>
              <a:t>The Gap Theory</a:t>
            </a:r>
            <a:endParaRPr lang="en-US" dirty="0"/>
          </a:p>
        </p:txBody>
      </p:sp>
    </p:spTree>
    <p:extLst>
      <p:ext uri="{BB962C8B-B14F-4D97-AF65-F5344CB8AC3E}">
        <p14:creationId xmlns:p14="http://schemas.microsoft.com/office/powerpoint/2010/main" val="70731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Bible Facts which Disprove Evolution</a:t>
            </a:r>
            <a:endParaRPr lang="en-US" dirty="0"/>
          </a:p>
        </p:txBody>
      </p:sp>
      <p:sp>
        <p:nvSpPr>
          <p:cNvPr id="3" name="Content Placeholder 2"/>
          <p:cNvSpPr>
            <a:spLocks noGrp="1"/>
          </p:cNvSpPr>
          <p:nvPr>
            <p:ph idx="1"/>
          </p:nvPr>
        </p:nvSpPr>
        <p:spPr/>
        <p:txBody>
          <a:bodyPr/>
          <a:lstStyle/>
          <a:p>
            <a:r>
              <a:rPr lang="en-US" dirty="0" smtClean="0"/>
              <a:t>God made the world in six days (Exodus 20:11)</a:t>
            </a:r>
          </a:p>
        </p:txBody>
      </p:sp>
    </p:spTree>
    <p:extLst>
      <p:ext uri="{BB962C8B-B14F-4D97-AF65-F5344CB8AC3E}">
        <p14:creationId xmlns:p14="http://schemas.microsoft.com/office/powerpoint/2010/main" val="115255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Exodus 20:8-11 ESV</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a:t>Remember the Sabbath day, to keep it holy.  9  Six days you shall labor, and do all your work,  10  but the seventh day is a Sabbath to the LORD your </a:t>
            </a:r>
            <a:r>
              <a:rPr lang="en-US" dirty="0" smtClean="0"/>
              <a:t>God…. </a:t>
            </a:r>
            <a:r>
              <a:rPr lang="en-US" dirty="0"/>
              <a:t>11  For in six days the LORD made heaven and earth, the sea, and all that is in them, and rested on the seventh day. Therefore the LORD blessed the Sabbath day and made it holy.</a:t>
            </a:r>
          </a:p>
          <a:p>
            <a:endParaRPr lang="en-US" dirty="0"/>
          </a:p>
        </p:txBody>
      </p:sp>
    </p:spTree>
    <p:extLst>
      <p:ext uri="{BB962C8B-B14F-4D97-AF65-F5344CB8AC3E}">
        <p14:creationId xmlns:p14="http://schemas.microsoft.com/office/powerpoint/2010/main" val="2666876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Bible Facts which Disprove Evolution</a:t>
            </a:r>
            <a:endParaRPr lang="en-US" dirty="0"/>
          </a:p>
        </p:txBody>
      </p:sp>
      <p:sp>
        <p:nvSpPr>
          <p:cNvPr id="3" name="Content Placeholder 2"/>
          <p:cNvSpPr>
            <a:spLocks noGrp="1"/>
          </p:cNvSpPr>
          <p:nvPr>
            <p:ph idx="1"/>
          </p:nvPr>
        </p:nvSpPr>
        <p:spPr/>
        <p:txBody>
          <a:bodyPr/>
          <a:lstStyle/>
          <a:p>
            <a:r>
              <a:rPr lang="en-US" dirty="0" smtClean="0"/>
              <a:t>God made the world in six days (Exodus 20:11)</a:t>
            </a:r>
          </a:p>
          <a:p>
            <a:r>
              <a:rPr lang="en-US" dirty="0" smtClean="0"/>
              <a:t>Adam and Eve existed from the beginning (Matthew 19:3-6)</a:t>
            </a:r>
            <a:endParaRPr lang="en-US" dirty="0"/>
          </a:p>
        </p:txBody>
      </p:sp>
    </p:spTree>
    <p:extLst>
      <p:ext uri="{BB962C8B-B14F-4D97-AF65-F5344CB8AC3E}">
        <p14:creationId xmlns:p14="http://schemas.microsoft.com/office/powerpoint/2010/main" val="51959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355218" cy="412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886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19:3-6 ESV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And </a:t>
            </a:r>
            <a:r>
              <a:rPr lang="en-US" dirty="0"/>
              <a:t>Pharisees came up to him and tested him by asking, "Is it lawful to divorce one's wife for any cause?"  4  He answered, "Have you not read that he who created them from the beginning made them male and female,  5  and said, 'Therefore a man shall leave his father and his mother and hold fast to his wife, and the two shall become one flesh'?  6  So they are no longer two but one flesh. What therefore God has joined together, let not man separate."</a:t>
            </a:r>
          </a:p>
          <a:p>
            <a:endParaRPr lang="en-US" dirty="0"/>
          </a:p>
          <a:p>
            <a:endParaRPr lang="en-US" dirty="0"/>
          </a:p>
        </p:txBody>
      </p:sp>
    </p:spTree>
    <p:extLst>
      <p:ext uri="{BB962C8B-B14F-4D97-AF65-F5344CB8AC3E}">
        <p14:creationId xmlns:p14="http://schemas.microsoft.com/office/powerpoint/2010/main" val="2303485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Bible Facts which Disprove Evolution</a:t>
            </a:r>
            <a:endParaRPr lang="en-US" dirty="0"/>
          </a:p>
        </p:txBody>
      </p:sp>
      <p:sp>
        <p:nvSpPr>
          <p:cNvPr id="3" name="Content Placeholder 2"/>
          <p:cNvSpPr>
            <a:spLocks noGrp="1"/>
          </p:cNvSpPr>
          <p:nvPr>
            <p:ph idx="1"/>
          </p:nvPr>
        </p:nvSpPr>
        <p:spPr/>
        <p:txBody>
          <a:bodyPr/>
          <a:lstStyle/>
          <a:p>
            <a:r>
              <a:rPr lang="en-US" dirty="0" smtClean="0"/>
              <a:t>God made the world in six days (Exodus 20:11)</a:t>
            </a:r>
          </a:p>
          <a:p>
            <a:r>
              <a:rPr lang="en-US" dirty="0" smtClean="0"/>
              <a:t>Adam and Eve existed from the beginning (Matthew 19:3-6)</a:t>
            </a:r>
          </a:p>
          <a:p>
            <a:r>
              <a:rPr lang="en-US" dirty="0" smtClean="0"/>
              <a:t>There was no death until sin entered the world (Romans 5:12)</a:t>
            </a:r>
            <a:endParaRPr lang="en-US" dirty="0"/>
          </a:p>
        </p:txBody>
      </p:sp>
    </p:spTree>
    <p:extLst>
      <p:ext uri="{BB962C8B-B14F-4D97-AF65-F5344CB8AC3E}">
        <p14:creationId xmlns:p14="http://schemas.microsoft.com/office/powerpoint/2010/main" val="51959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5:12 ESV </a:t>
            </a:r>
            <a:endParaRPr lang="en-US" dirty="0"/>
          </a:p>
        </p:txBody>
      </p:sp>
      <p:sp>
        <p:nvSpPr>
          <p:cNvPr id="3" name="Content Placeholder 2"/>
          <p:cNvSpPr>
            <a:spLocks noGrp="1"/>
          </p:cNvSpPr>
          <p:nvPr>
            <p:ph idx="1"/>
          </p:nvPr>
        </p:nvSpPr>
        <p:spPr/>
        <p:txBody>
          <a:bodyPr/>
          <a:lstStyle/>
          <a:p>
            <a:pPr marL="0" indent="0">
              <a:buNone/>
            </a:pPr>
            <a:r>
              <a:rPr lang="en-US" dirty="0" smtClean="0"/>
              <a:t>Therefore</a:t>
            </a:r>
            <a:r>
              <a:rPr lang="en-US" dirty="0"/>
              <a:t>, just as sin came into the world through one man, and death through sin, and so death spread to all men because all sinned--</a:t>
            </a:r>
          </a:p>
          <a:p>
            <a:endParaRPr lang="en-US" dirty="0"/>
          </a:p>
          <a:p>
            <a:endParaRPr lang="en-US" dirty="0"/>
          </a:p>
        </p:txBody>
      </p:sp>
    </p:spTree>
    <p:extLst>
      <p:ext uri="{BB962C8B-B14F-4D97-AF65-F5344CB8AC3E}">
        <p14:creationId xmlns:p14="http://schemas.microsoft.com/office/powerpoint/2010/main" val="1877317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Bible Facts which Disprove Evolution</a:t>
            </a:r>
            <a:endParaRPr lang="en-US" dirty="0"/>
          </a:p>
        </p:txBody>
      </p:sp>
      <p:sp>
        <p:nvSpPr>
          <p:cNvPr id="3" name="Content Placeholder 2"/>
          <p:cNvSpPr>
            <a:spLocks noGrp="1"/>
          </p:cNvSpPr>
          <p:nvPr>
            <p:ph idx="1"/>
          </p:nvPr>
        </p:nvSpPr>
        <p:spPr/>
        <p:txBody>
          <a:bodyPr/>
          <a:lstStyle/>
          <a:p>
            <a:r>
              <a:rPr lang="en-US" dirty="0" smtClean="0"/>
              <a:t>God made the world in six days (Exodus 20:11)</a:t>
            </a:r>
          </a:p>
          <a:p>
            <a:r>
              <a:rPr lang="en-US" dirty="0" smtClean="0"/>
              <a:t>Adam and Eve existed from the beginning (Matthew 19:3-6)</a:t>
            </a:r>
          </a:p>
          <a:p>
            <a:r>
              <a:rPr lang="en-US" dirty="0" smtClean="0"/>
              <a:t>There was no death until sin entered the world (Romans 5:12)</a:t>
            </a:r>
            <a:endParaRPr lang="en-US" dirty="0"/>
          </a:p>
        </p:txBody>
      </p:sp>
    </p:spTree>
    <p:extLst>
      <p:ext uri="{BB962C8B-B14F-4D97-AF65-F5344CB8AC3E}">
        <p14:creationId xmlns:p14="http://schemas.microsoft.com/office/powerpoint/2010/main" val="519594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It’s Not Quite Everywhere!</a:t>
            </a:r>
            <a:endParaRPr lang="en-US" dirty="0"/>
          </a:p>
        </p:txBody>
      </p:sp>
      <p:sp>
        <p:nvSpPr>
          <p:cNvPr id="3" name="Content Placeholder 2"/>
          <p:cNvSpPr>
            <a:spLocks noGrp="1"/>
          </p:cNvSpPr>
          <p:nvPr>
            <p:ph idx="1"/>
          </p:nvPr>
        </p:nvSpPr>
        <p:spPr/>
        <p:txBody>
          <a:bodyPr/>
          <a:lstStyle/>
          <a:p>
            <a:r>
              <a:rPr lang="en-US" dirty="0" smtClean="0"/>
              <a:t>Not in the Present</a:t>
            </a:r>
          </a:p>
          <a:p>
            <a:r>
              <a:rPr lang="en-US" dirty="0" smtClean="0"/>
              <a:t>Not in the Past</a:t>
            </a:r>
          </a:p>
          <a:p>
            <a:r>
              <a:rPr lang="en-US" dirty="0" smtClean="0"/>
              <a:t>Not in the Scriptures</a:t>
            </a:r>
            <a:endParaRPr lang="en-US" dirty="0"/>
          </a:p>
        </p:txBody>
      </p:sp>
    </p:spTree>
    <p:extLst>
      <p:ext uri="{BB962C8B-B14F-4D97-AF65-F5344CB8AC3E}">
        <p14:creationId xmlns:p14="http://schemas.microsoft.com/office/powerpoint/2010/main" val="24232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Evolution?</a:t>
            </a:r>
            <a:endParaRPr lang="en-US" dirty="0"/>
          </a:p>
        </p:txBody>
      </p:sp>
      <p:sp>
        <p:nvSpPr>
          <p:cNvPr id="3" name="Content Placeholder 2"/>
          <p:cNvSpPr>
            <a:spLocks noGrp="1"/>
          </p:cNvSpPr>
          <p:nvPr>
            <p:ph idx="1"/>
          </p:nvPr>
        </p:nvSpPr>
        <p:spPr/>
        <p:txBody>
          <a:bodyPr/>
          <a:lstStyle/>
          <a:p>
            <a:pPr marL="0" indent="0">
              <a:buNone/>
            </a:pPr>
            <a:r>
              <a:rPr lang="en-US" dirty="0" smtClean="0"/>
              <a:t>Evolution is the idea that many small-scale variations can produce large-scale directional variations which give </a:t>
            </a:r>
            <a:r>
              <a:rPr lang="en-US" dirty="0"/>
              <a:t>rise to offspring </a:t>
            </a:r>
            <a:r>
              <a:rPr lang="en-US" dirty="0" smtClean="0"/>
              <a:t>which are of </a:t>
            </a:r>
            <a:r>
              <a:rPr lang="en-US" dirty="0"/>
              <a:t>a different kind than their ancestors</a:t>
            </a:r>
          </a:p>
        </p:txBody>
      </p:sp>
    </p:spTree>
    <p:extLst>
      <p:ext uri="{BB962C8B-B14F-4D97-AF65-F5344CB8AC3E}">
        <p14:creationId xmlns:p14="http://schemas.microsoft.com/office/powerpoint/2010/main" val="3837891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Some Places it Is</a:t>
            </a:r>
            <a:endParaRPr lang="en-US" dirty="0"/>
          </a:p>
        </p:txBody>
      </p:sp>
      <p:sp>
        <p:nvSpPr>
          <p:cNvPr id="3" name="Content Placeholder 2"/>
          <p:cNvSpPr>
            <a:spLocks noGrp="1"/>
          </p:cNvSpPr>
          <p:nvPr>
            <p:ph sz="half" idx="1"/>
          </p:nvPr>
        </p:nvSpPr>
        <p:spPr/>
        <p:txBody>
          <a:bodyPr>
            <a:normAutofit/>
          </a:bodyPr>
          <a:lstStyle/>
          <a:p>
            <a:r>
              <a:rPr lang="en-US" dirty="0" smtClean="0"/>
              <a:t>In textbooks</a:t>
            </a:r>
          </a:p>
          <a:p>
            <a:r>
              <a:rPr lang="en-US" dirty="0" smtClean="0"/>
              <a:t>On the news</a:t>
            </a:r>
          </a:p>
          <a:p>
            <a:r>
              <a:rPr lang="en-US" dirty="0" smtClean="0"/>
              <a:t>In story books</a:t>
            </a:r>
          </a:p>
          <a:p>
            <a:r>
              <a:rPr lang="en-US" dirty="0" smtClean="0"/>
              <a:t>At zoos</a:t>
            </a:r>
          </a:p>
          <a:p>
            <a:r>
              <a:rPr lang="en-US" dirty="0" smtClean="0"/>
              <a:t>In Museums</a:t>
            </a:r>
          </a:p>
        </p:txBody>
      </p:sp>
      <p:sp>
        <p:nvSpPr>
          <p:cNvPr id="4" name="Content Placeholder 3"/>
          <p:cNvSpPr>
            <a:spLocks noGrp="1"/>
          </p:cNvSpPr>
          <p:nvPr>
            <p:ph sz="half" idx="2"/>
          </p:nvPr>
        </p:nvSpPr>
        <p:spPr/>
        <p:txBody>
          <a:bodyPr>
            <a:normAutofit/>
          </a:bodyPr>
          <a:lstStyle/>
          <a:p>
            <a:r>
              <a:rPr lang="en-US" dirty="0" smtClean="0"/>
              <a:t>In nature documentaries</a:t>
            </a:r>
          </a:p>
          <a:p>
            <a:r>
              <a:rPr lang="en-US" dirty="0" smtClean="0"/>
              <a:t>In cartoons</a:t>
            </a:r>
          </a:p>
          <a:p>
            <a:r>
              <a:rPr lang="en-US" dirty="0" smtClean="0"/>
              <a:t>On cereal boxes</a:t>
            </a:r>
          </a:p>
          <a:p>
            <a:r>
              <a:rPr lang="en-US" dirty="0" smtClean="0"/>
              <a:t>On Happy Meals</a:t>
            </a:r>
          </a:p>
          <a:p>
            <a:pPr marL="0" indent="0">
              <a:buNone/>
            </a:pPr>
            <a:endParaRPr lang="en-US" dirty="0" smtClean="0"/>
          </a:p>
          <a:p>
            <a:endParaRPr lang="en-US" dirty="0" smtClean="0"/>
          </a:p>
          <a:p>
            <a:endParaRPr lang="en-US" dirty="0"/>
          </a:p>
        </p:txBody>
      </p:sp>
      <p:sp>
        <p:nvSpPr>
          <p:cNvPr id="5" name="Title 1"/>
          <p:cNvSpPr txBox="1">
            <a:spLocks/>
          </p:cNvSpPr>
          <p:nvPr/>
        </p:nvSpPr>
        <p:spPr>
          <a:xfrm>
            <a:off x="457200" y="47244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It seems like Evolution is Everywhere!</a:t>
            </a:r>
            <a:endParaRPr lang="en-US" dirty="0"/>
          </a:p>
        </p:txBody>
      </p:sp>
    </p:spTree>
    <p:extLst>
      <p:ext uri="{BB962C8B-B14F-4D97-AF65-F5344CB8AC3E}">
        <p14:creationId xmlns:p14="http://schemas.microsoft.com/office/powerpoint/2010/main" val="3707111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Some Places it is Not</a:t>
            </a:r>
            <a:endParaRPr lang="en-US" dirty="0"/>
          </a:p>
        </p:txBody>
      </p:sp>
      <p:sp>
        <p:nvSpPr>
          <p:cNvPr id="3" name="Content Placeholder 2"/>
          <p:cNvSpPr>
            <a:spLocks noGrp="1"/>
          </p:cNvSpPr>
          <p:nvPr>
            <p:ph idx="1"/>
          </p:nvPr>
        </p:nvSpPr>
        <p:spPr/>
        <p:txBody>
          <a:bodyPr/>
          <a:lstStyle/>
          <a:p>
            <a:r>
              <a:rPr lang="en-US" dirty="0" smtClean="0"/>
              <a:t>In the Present</a:t>
            </a:r>
          </a:p>
          <a:p>
            <a:r>
              <a:rPr lang="en-US" dirty="0" smtClean="0"/>
              <a:t>In the Past</a:t>
            </a:r>
          </a:p>
          <a:p>
            <a:r>
              <a:rPr lang="en-US" dirty="0" smtClean="0"/>
              <a:t>In the Scriptures</a:t>
            </a:r>
            <a:endParaRPr lang="en-US" dirty="0"/>
          </a:p>
        </p:txBody>
      </p:sp>
    </p:spTree>
    <p:extLst>
      <p:ext uri="{BB962C8B-B14F-4D97-AF65-F5344CB8AC3E}">
        <p14:creationId xmlns:p14="http://schemas.microsoft.com/office/powerpoint/2010/main" val="2675195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Some Places it is Not</a:t>
            </a:r>
            <a:endParaRPr lang="en-US" dirty="0"/>
          </a:p>
        </p:txBody>
      </p:sp>
      <p:sp>
        <p:nvSpPr>
          <p:cNvPr id="3" name="Content Placeholder 2"/>
          <p:cNvSpPr>
            <a:spLocks noGrp="1"/>
          </p:cNvSpPr>
          <p:nvPr>
            <p:ph idx="1"/>
          </p:nvPr>
        </p:nvSpPr>
        <p:spPr/>
        <p:txBody>
          <a:bodyPr/>
          <a:lstStyle/>
          <a:p>
            <a:r>
              <a:rPr lang="en-US" dirty="0" smtClean="0"/>
              <a:t>In the Present</a:t>
            </a:r>
            <a:endParaRPr lang="en-US" dirty="0"/>
          </a:p>
        </p:txBody>
      </p:sp>
    </p:spTree>
    <p:extLst>
      <p:ext uri="{BB962C8B-B14F-4D97-AF65-F5344CB8AC3E}">
        <p14:creationId xmlns:p14="http://schemas.microsoft.com/office/powerpoint/2010/main" val="2843320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is Not in the Present</a:t>
            </a:r>
            <a:endParaRPr lang="en-US" dirty="0"/>
          </a:p>
        </p:txBody>
      </p:sp>
      <p:sp>
        <p:nvSpPr>
          <p:cNvPr id="3" name="Content Placeholder 2"/>
          <p:cNvSpPr>
            <a:spLocks noGrp="1"/>
          </p:cNvSpPr>
          <p:nvPr>
            <p:ph idx="1"/>
          </p:nvPr>
        </p:nvSpPr>
        <p:spPr/>
        <p:txBody>
          <a:bodyPr>
            <a:normAutofit fontScale="92500" lnSpcReduction="10000"/>
          </a:bodyPr>
          <a:lstStyle/>
          <a:p>
            <a:pPr marL="0" lvl="3" indent="0">
              <a:buNone/>
            </a:pPr>
            <a:r>
              <a:rPr lang="en-US" sz="3200" dirty="0"/>
              <a:t>“No truly new species has ever been produced, let alone a new basic kind.  Evolutionist Jeffrey Schwartz, professor of anthropology at the University of Pittsburgh, acknowledged: ‘It was and still is the case that, with the exception of </a:t>
            </a:r>
            <a:r>
              <a:rPr lang="en-US" sz="3200" dirty="0" err="1"/>
              <a:t>Dobzhansky’s</a:t>
            </a:r>
            <a:r>
              <a:rPr lang="en-US" sz="3200" dirty="0"/>
              <a:t> claim about a new species of fruit fly, the formation of a new species, by any mechanism, has never been observed</a:t>
            </a:r>
            <a:r>
              <a:rPr lang="en-US" sz="3200" dirty="0" smtClean="0"/>
              <a:t>.’” – Henry Morris, “The Scientific Case Against Evolution”</a:t>
            </a:r>
            <a:endParaRPr lang="en-US" sz="3200" dirty="0"/>
          </a:p>
          <a:p>
            <a:endParaRPr lang="en-US" sz="4400" dirty="0"/>
          </a:p>
        </p:txBody>
      </p:sp>
    </p:spTree>
    <p:extLst>
      <p:ext uri="{BB962C8B-B14F-4D97-AF65-F5344CB8AC3E}">
        <p14:creationId xmlns:p14="http://schemas.microsoft.com/office/powerpoint/2010/main" val="3255028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is Not in the Present</a:t>
            </a:r>
            <a:endParaRPr lang="en-US" dirty="0"/>
          </a:p>
        </p:txBody>
      </p:sp>
      <p:sp>
        <p:nvSpPr>
          <p:cNvPr id="3" name="Content Placeholder 2"/>
          <p:cNvSpPr>
            <a:spLocks noGrp="1"/>
          </p:cNvSpPr>
          <p:nvPr>
            <p:ph idx="1"/>
          </p:nvPr>
        </p:nvSpPr>
        <p:spPr/>
        <p:txBody>
          <a:bodyPr>
            <a:normAutofit/>
          </a:bodyPr>
          <a:lstStyle/>
          <a:p>
            <a:pPr marL="0" lvl="3" indent="0">
              <a:buNone/>
            </a:pPr>
            <a:r>
              <a:rPr lang="en-US" sz="3200" dirty="0"/>
              <a:t>“Even evolutionist Ernst </a:t>
            </a:r>
            <a:r>
              <a:rPr lang="en-US" sz="3200" dirty="0" err="1"/>
              <a:t>Mayr</a:t>
            </a:r>
            <a:r>
              <a:rPr lang="en-US" sz="3200" dirty="0"/>
              <a:t>, longtime professor of biology at Harvard, who alleged that evolution was a ‘simple fact’, nevertheless agreed that it was a ‘historical science’ for which ‘laws and experiments are inappropriate techniques’ by which to explain it.” </a:t>
            </a:r>
            <a:r>
              <a:rPr lang="en-US" sz="3200" dirty="0" smtClean="0"/>
              <a:t> – Henry Morris, “The Scientific Case Against Evolution”</a:t>
            </a:r>
            <a:endParaRPr lang="en-US" sz="3200" dirty="0"/>
          </a:p>
          <a:p>
            <a:endParaRPr lang="en-US" sz="4400" dirty="0"/>
          </a:p>
        </p:txBody>
      </p:sp>
    </p:spTree>
    <p:extLst>
      <p:ext uri="{BB962C8B-B14F-4D97-AF65-F5344CB8AC3E}">
        <p14:creationId xmlns:p14="http://schemas.microsoft.com/office/powerpoint/2010/main" val="3055810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1201</TotalTime>
  <Words>1227</Words>
  <Application>Microsoft Office PowerPoint</Application>
  <PresentationFormat>On-screen Show (4:3)</PresentationFormat>
  <Paragraphs>90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Foundry</vt:lpstr>
      <vt:lpstr>Evolution: It’s not Quite Everywhere!</vt:lpstr>
      <vt:lpstr>Variation</vt:lpstr>
      <vt:lpstr>Evolution</vt:lpstr>
      <vt:lpstr>What is Evolution?</vt:lpstr>
      <vt:lpstr>Evolution: Some Places it Is</vt:lpstr>
      <vt:lpstr>Evolution: Some Places it is Not</vt:lpstr>
      <vt:lpstr>Evolution: Some Places it is Not</vt:lpstr>
      <vt:lpstr>Evolution is Not in the Present</vt:lpstr>
      <vt:lpstr>Evolution is Not in the Present</vt:lpstr>
      <vt:lpstr>Evolution: Some Places it is Not</vt:lpstr>
      <vt:lpstr>Evolution is Not in the Past</vt:lpstr>
      <vt:lpstr>Evolution is Not in the Past</vt:lpstr>
      <vt:lpstr>Evolution is Not in the Past</vt:lpstr>
      <vt:lpstr>Evolution is Not in the Past</vt:lpstr>
      <vt:lpstr>?????</vt:lpstr>
      <vt:lpstr>Evolution is Not in the Past</vt:lpstr>
      <vt:lpstr>?????</vt:lpstr>
      <vt:lpstr>Evolution is Not in the Past</vt:lpstr>
      <vt:lpstr>Evolution is Not in the Past</vt:lpstr>
      <vt:lpstr>What is Evolution?</vt:lpstr>
      <vt:lpstr>Evolution: It’s not Quite Everywhere</vt:lpstr>
      <vt:lpstr>Evolution: It’s not Quite Everywhere</vt:lpstr>
      <vt:lpstr>Evolution: Some Places it is Not</vt:lpstr>
      <vt:lpstr>Attempts to Make Room for Evolution in the Bible</vt:lpstr>
      <vt:lpstr>Attempts to Make Room for Evolution in the Bible</vt:lpstr>
      <vt:lpstr>Attempts to Make Room for Evolution in the Bible</vt:lpstr>
      <vt:lpstr>Three Bible Facts which Disprove Evolution</vt:lpstr>
      <vt:lpstr>Exodus 20:8-11 ESV</vt:lpstr>
      <vt:lpstr>Three Bible Facts which Disprove Evolution</vt:lpstr>
      <vt:lpstr>Matthew 19:3-6 ESV </vt:lpstr>
      <vt:lpstr>Three Bible Facts which Disprove Evolution</vt:lpstr>
      <vt:lpstr>Romans 5:12 ESV </vt:lpstr>
      <vt:lpstr>Three Bible Facts which Disprove Evolution</vt:lpstr>
      <vt:lpstr>Evolution: It’s Not Quite Everywhere!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It’s not Quite Everywhere!</dc:title>
  <dc:creator>Brent</dc:creator>
  <cp:lastModifiedBy>Brent Paschall</cp:lastModifiedBy>
  <cp:revision>16</cp:revision>
  <dcterms:created xsi:type="dcterms:W3CDTF">2012-09-29T20:46:20Z</dcterms:created>
  <dcterms:modified xsi:type="dcterms:W3CDTF">2015-09-23T23:07:52Z</dcterms:modified>
</cp:coreProperties>
</file>